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65" r:id="rId4"/>
    <p:sldId id="259" r:id="rId5"/>
    <p:sldId id="267" r:id="rId6"/>
    <p:sldId id="268" r:id="rId7"/>
    <p:sldId id="260" r:id="rId8"/>
    <p:sldId id="261" r:id="rId9"/>
    <p:sldId id="262"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EB Garamond Medium" panose="00000600000000000000" pitchFamily="2" charset="0"/>
      <p:regular r:id="rId16"/>
      <p:bold r:id="rId17"/>
      <p:italic r:id="rId18"/>
      <p:boldItalic r:id="rId19"/>
    </p:embeddedFont>
    <p:embeddedFont>
      <p:font typeface="Public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790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256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0" y="2703474"/>
            <a:ext cx="4076324"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Simple Calc &amp; Text Editor</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Task - 2</a:t>
            </a:r>
            <a:endParaRPr dirty="0">
              <a:latin typeface="Times New Roman" panose="02020603050405020304" pitchFamily="18" charset="0"/>
              <a:cs typeface="Times New Roman" panose="02020603050405020304" pitchFamily="18" charset="0"/>
            </a:endParaRPr>
          </a:p>
        </p:txBody>
      </p:sp>
      <p:graphicFrame>
        <p:nvGraphicFramePr>
          <p:cNvPr id="2" name="Google Shape;1842;p210">
            <a:extLst>
              <a:ext uri="{FF2B5EF4-FFF2-40B4-BE49-F238E27FC236}">
                <a16:creationId xmlns:a16="http://schemas.microsoft.com/office/drawing/2014/main" id="{69D5ABA3-6D99-2A53-301A-0A23A527EFD3}"/>
              </a:ext>
            </a:extLst>
          </p:cNvPr>
          <p:cNvGraphicFramePr/>
          <p:nvPr>
            <p:extLst>
              <p:ext uri="{D42A27DB-BD31-4B8C-83A1-F6EECF244321}">
                <p14:modId xmlns:p14="http://schemas.microsoft.com/office/powerpoint/2010/main" val="3293493471"/>
              </p:ext>
            </p:extLst>
          </p:nvPr>
        </p:nvGraphicFramePr>
        <p:xfrm>
          <a:off x="132250" y="4081945"/>
          <a:ext cx="4076325" cy="1043910"/>
        </p:xfrm>
        <a:graphic>
          <a:graphicData uri="http://schemas.openxmlformats.org/drawingml/2006/table">
            <a:tbl>
              <a:tblPr>
                <a:noFill/>
                <a:tableStyleId>{B75DB1FD-6078-41F0-A226-9138D3124F42}</a:tableStyleId>
              </a:tblPr>
              <a:tblGrid>
                <a:gridCol w="15362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LMS Username</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Name </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Batch </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IN" sz="1400" b="0" i="0" u="none" strike="noStrike" dirty="0">
                        <a:solidFill>
                          <a:schemeClr val="bg2"/>
                        </a:solidFill>
                        <a:effectLst/>
                        <a:latin typeface="&quot;EB Garamond&quo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400" b="0" i="0" u="none" strike="noStrike" dirty="0">
                          <a:solidFill>
                            <a:schemeClr val="bg2"/>
                          </a:solidFill>
                          <a:effectLst/>
                          <a:latin typeface="Times New Roman" panose="02020603050405020304" pitchFamily="18" charset="0"/>
                          <a:cs typeface="Times New Roman" panose="02020603050405020304" pitchFamily="18" charset="0"/>
                        </a:rPr>
                        <a:t>2113a55345</a:t>
                      </a:r>
                    </a:p>
                    <a:p>
                      <a:pPr algn="ctr" fontAlgn="b"/>
                      <a:endParaRPr lang="en-IN" sz="1400" b="0" i="0" u="none" strike="noStrike" dirty="0">
                        <a:solidFill>
                          <a:schemeClr val="bg2"/>
                        </a:solidFill>
                        <a:effectLst/>
                        <a:latin typeface="&quot;EB Garamond&quot;"/>
                      </a:endParaRPr>
                    </a:p>
                  </a:txBody>
                  <a:tcPr marL="7620" marR="7620" marT="7620" marB="0" anchor="b"/>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2"/>
                          </a:solidFill>
                          <a:latin typeface="Times New Roman" panose="02020603050405020304" pitchFamily="18" charset="0"/>
                          <a:cs typeface="Times New Roman" panose="02020603050405020304" pitchFamily="18" charset="0"/>
                        </a:rPr>
                        <a:t>H.Vishnu</a:t>
                      </a:r>
                      <a:r>
                        <a:rPr lang="en-US" sz="1400" u="none" strike="noStrike" cap="none" dirty="0">
                          <a:solidFill>
                            <a:schemeClr val="bg2"/>
                          </a:solidFill>
                          <a:latin typeface="Times New Roman" panose="02020603050405020304" pitchFamily="18" charset="0"/>
                          <a:cs typeface="Times New Roman" panose="02020603050405020304" pitchFamily="18" charset="0"/>
                        </a:rPr>
                        <a:t> Prasad</a:t>
                      </a:r>
                      <a:endParaRPr sz="1400" u="none" strike="noStrike" cap="none" dirty="0">
                        <a:solidFill>
                          <a:schemeClr val="bg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2"/>
                          </a:solidFill>
                          <a:latin typeface="Times New Roman" panose="02020603050405020304" pitchFamily="18" charset="0"/>
                          <a:cs typeface="Times New Roman" panose="02020603050405020304" pitchFamily="18" charset="0"/>
                        </a:rPr>
                        <a:t>A55</a:t>
                      </a:r>
                      <a:endParaRPr sz="1400" u="none" strike="noStrike" cap="none" dirty="0">
                        <a:solidFill>
                          <a:schemeClr val="bg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b="0" dirty="0">
                <a:solidFill>
                  <a:schemeClr val="tx2"/>
                </a:solidFill>
                <a:latin typeface="Times New Roman" panose="02020603050405020304" pitchFamily="18" charset="0"/>
                <a:ea typeface="EB Garamond"/>
                <a:cs typeface="Times New Roman" panose="02020603050405020304" pitchFamily="18" charset="0"/>
                <a:sym typeface="EB Garamond"/>
              </a:rPr>
              <a:t>S</a:t>
            </a:r>
            <a:r>
              <a:rPr lang="en-IN" sz="2000" b="0" dirty="0" err="1">
                <a:solidFill>
                  <a:schemeClr val="tx2"/>
                </a:solidFill>
                <a:latin typeface="Times New Roman" panose="02020603050405020304" pitchFamily="18" charset="0"/>
                <a:ea typeface="EB Garamond"/>
                <a:cs typeface="Times New Roman" panose="02020603050405020304" pitchFamily="18" charset="0"/>
                <a:sym typeface="EB Garamond"/>
              </a:rPr>
              <a:t>imple</a:t>
            </a:r>
            <a:r>
              <a:rPr lang="en-IN" sz="2000" b="0" dirty="0">
                <a:solidFill>
                  <a:schemeClr val="tx2"/>
                </a:solidFill>
                <a:latin typeface="Times New Roman" panose="02020603050405020304" pitchFamily="18" charset="0"/>
                <a:ea typeface="EB Garamond"/>
                <a:cs typeface="Times New Roman" panose="02020603050405020304" pitchFamily="18" charset="0"/>
                <a:sym typeface="EB Garamond"/>
              </a:rPr>
              <a:t> Calc</a:t>
            </a:r>
            <a:endParaRPr sz="1829" b="0" dirty="0">
              <a:solidFill>
                <a:schemeClr val="tx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23413" y="1295652"/>
            <a:ext cx="4629703" cy="3276348"/>
          </a:xfrm>
          <a:prstGeom prst="rect">
            <a:avLst/>
          </a:prstGeom>
          <a:noFill/>
          <a:ln>
            <a:noFill/>
          </a:ln>
        </p:spPr>
        <p:txBody>
          <a:bodyPr spcFirstLastPara="1" wrap="square" lIns="91425" tIns="45700" rIns="91425" bIns="45700" anchor="t" anchorCtr="0">
            <a:noAutofit/>
          </a:bodyPr>
          <a:lstStyle/>
          <a:p>
            <a:pPr algn="just"/>
            <a:r>
              <a:rPr lang="en-IN" sz="1100" dirty="0">
                <a:solidFill>
                  <a:schemeClr val="bg1"/>
                </a:solidFill>
                <a:latin typeface="Times New Roman" panose="02020603050405020304" pitchFamily="18" charset="0"/>
                <a:ea typeface="EB Garamond" panose="00000500000000000000" pitchFamily="2" charset="0"/>
                <a:cs typeface="Times New Roman" panose="02020603050405020304" pitchFamily="18" charset="0"/>
              </a:rPr>
              <a:t>Simple Calc is a </a:t>
            </a:r>
            <a:r>
              <a:rPr lang="en-US" sz="1100" dirty="0">
                <a:solidFill>
                  <a:schemeClr val="bg1"/>
                </a:solidFill>
                <a:latin typeface="Times New Roman" panose="02020603050405020304" pitchFamily="18" charset="0"/>
                <a:ea typeface="EB Garamond" panose="00000500000000000000" pitchFamily="2" charset="0"/>
                <a:cs typeface="Times New Roman" panose="02020603050405020304" pitchFamily="18" charset="0"/>
              </a:rPr>
              <a:t>simple calculator and text editor web page is a basic application </a:t>
            </a:r>
            <a:r>
              <a:rPr lang="en-US" sz="1100" dirty="0">
                <a:latin typeface="Times New Roman" panose="02020603050405020304" pitchFamily="18" charset="0"/>
                <a:ea typeface="EB Garamond" panose="00000500000000000000" pitchFamily="2" charset="0"/>
                <a:cs typeface="Times New Roman" panose="02020603050405020304" pitchFamily="18" charset="0"/>
              </a:rPr>
              <a:t>that allows users to perform simple arithmetic operations and manipulate text content on a web page. </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calculator component allows users to perform basic calculations such as addition, subtraction, multiplication, and division. </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text editor component provides basic functionalities such as text formatting options like bold, italic, and underline, as well as text alignment options like left, center, and right.</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calculator and text editor components are both implemented using HTML, CSS, and JavaScript, which are standard web development technologies. The interface is intuitive, with buttons and text input fields that are easy to understand and use.</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Overall, </a:t>
            </a:r>
            <a:r>
              <a:rPr lang="en-US" sz="1100" dirty="0" err="1">
                <a:latin typeface="Times New Roman" panose="02020603050405020304" pitchFamily="18" charset="0"/>
                <a:ea typeface="EB Garamond" panose="00000500000000000000" pitchFamily="2" charset="0"/>
                <a:cs typeface="Times New Roman" panose="02020603050405020304" pitchFamily="18" charset="0"/>
              </a:rPr>
              <a:t>WriteCalc</a:t>
            </a:r>
            <a:r>
              <a:rPr lang="en-US" sz="1100" dirty="0">
                <a:latin typeface="Times New Roman" panose="02020603050405020304" pitchFamily="18" charset="0"/>
                <a:ea typeface="EB Garamond" panose="00000500000000000000" pitchFamily="2" charset="0"/>
                <a:cs typeface="Times New Roman" panose="02020603050405020304" pitchFamily="18" charset="0"/>
              </a:rPr>
              <a:t> is a useful tool for individuals who need to perform basic calculations and manipulate text content on a web page. It can be used for a variety of purposes, such as taking notes, writing memos, or performing quick calculations, making it a versatile and valuable addition to any web application</a:t>
            </a:r>
          </a:p>
          <a:p>
            <a:pPr marL="285750" lvl="0" indent="-285750" algn="just" rtl="0">
              <a:lnSpc>
                <a:spcPct val="100000"/>
              </a:lnSpc>
              <a:spcBef>
                <a:spcPts val="0"/>
              </a:spcBef>
              <a:spcAft>
                <a:spcPts val="0"/>
              </a:spcAft>
              <a:buClr>
                <a:schemeClr val="lt1"/>
              </a:buClr>
              <a:buSzPts val="1400"/>
              <a:buFont typeface="EB Garamond Medium"/>
              <a:buChar char="▪"/>
            </a:pPr>
            <a:endParaRPr sz="1100" dirty="0">
              <a:latin typeface="Times New Roman" panose="02020603050405020304" pitchFamily="18" charset="0"/>
              <a:ea typeface="EB Garamond" panose="00000500000000000000" pitchFamily="2" charset="0"/>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4337236"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 - Calculator</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4" name="Rectangle 1">
            <a:extLst>
              <a:ext uri="{FF2B5EF4-FFF2-40B4-BE49-F238E27FC236}">
                <a16:creationId xmlns:a16="http://schemas.microsoft.com/office/drawing/2014/main" id="{4231CED5-C4F8-F959-7594-D98177C90770}"/>
              </a:ext>
            </a:extLst>
          </p:cNvPr>
          <p:cNvSpPr>
            <a:spLocks noGrp="1" noChangeArrowheads="1"/>
          </p:cNvSpPr>
          <p:nvPr>
            <p:ph type="body" idx="1"/>
          </p:nvPr>
        </p:nvSpPr>
        <p:spPr bwMode="auto">
          <a:xfrm>
            <a:off x="445779" y="527105"/>
            <a:ext cx="8151446" cy="52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spcBef>
                <a:spcPts val="600"/>
              </a:spcBef>
              <a:spcAft>
                <a:spcPct val="0"/>
              </a:spcAft>
              <a:buClrTx/>
              <a:buSzTx/>
              <a:buNone/>
            </a:pP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Following is the step-wise description for the created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simple </a:t>
            </a: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calculator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web page:</a:t>
            </a:r>
            <a:endParaRPr kumimoji="0" lang="en-US" altLang="en-US" sz="1500" b="1" i="0" u="sng"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code starts with the &lt;html&gt; tag.</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&lt;head&gt; tag contains some metadata about the document and some styling information.</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page title is set to "Calculator".</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&lt;h1&gt; tag displays a welcome message.</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&lt;h2&gt; tag displays the title of the calculator.</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&lt;body&gt; tag contains the visible content of the document.</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&lt;table&gt; tag is used to create a table on the page.</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text input field is created inside a table cell using the &lt;input&gt; tag. The type attribute is set to "text" and the id attribute is set to "result".</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Several table cells contain buttons with numeric and mathematical symbols using the &lt;input&gt; tag. Each button has an onclick attribute that calls a corresponding function to update the value of the input field.</a:t>
            </a:r>
          </a:p>
          <a:p>
            <a:pPr marL="342900" indent="-342900" algn="just" eaLnBrk="0" fontAlgn="base" hangingPunct="0">
              <a:spcBef>
                <a:spcPts val="600"/>
              </a:spcBef>
              <a:spcAft>
                <a:spcPct val="0"/>
              </a:spcAft>
              <a:buClrTx/>
              <a:buSzTx/>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script tag is used to load two different versions of the Math.js library that provides mathematical functions and expressions. Some styling information for the table and the buttons are also defined using CSS inside the &lt;style&gt; tag.</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a:p>
            <a:pPr marL="0" marR="0" lvl="0" indent="0" algn="just" defTabSz="914400" rtl="0" eaLnBrk="0" fontAlgn="base" latinLnBrk="0" hangingPunct="0">
              <a:lnSpc>
                <a:spcPct val="100000"/>
              </a:lnSpc>
              <a:spcBef>
                <a:spcPts val="600"/>
              </a:spcBef>
              <a:spcAft>
                <a:spcPct val="0"/>
              </a:spcAft>
              <a:buClrTx/>
              <a:buSz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264088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 – Text Editor</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4" name="Rectangle 2">
            <a:extLst>
              <a:ext uri="{FF2B5EF4-FFF2-40B4-BE49-F238E27FC236}">
                <a16:creationId xmlns:a16="http://schemas.microsoft.com/office/drawing/2014/main" id="{CC6D3AE8-FE6B-2579-2149-B2D20228AC2B}"/>
              </a:ext>
            </a:extLst>
          </p:cNvPr>
          <p:cNvSpPr>
            <a:spLocks noChangeArrowheads="1"/>
          </p:cNvSpPr>
          <p:nvPr/>
        </p:nvSpPr>
        <p:spPr bwMode="auto">
          <a:xfrm>
            <a:off x="445779" y="524070"/>
            <a:ext cx="8463759"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buClrTx/>
              <a:buSzTx/>
              <a:buFontTx/>
              <a:buNone/>
              <a:tabLst/>
            </a:pP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Following is the step-wise description for the created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simple text editor web page:</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The first few lines define the document type and set the language and direction attributes.</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The &lt;head&gt; section contains various meta tags, the page title, and links to external CSS files for Bootstrap and </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FontAwesome</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libraries. It also includes some internal CSS styling for the text editor interface.</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&lt;body&gt; section contains a &lt;section&gt; element that wraps the entire content of the web page.</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Inside the &lt;section&gt; element, there are two &lt;h1&gt; and &lt;h2&gt; elements that display the title and subtitle of the web page respectively.</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There is a &lt;div&gt; element with class flex-box that wraps a set of &lt;button&gt; elements.</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Each &lt;button&gt; element has an onclick attribute that calls a JavaScript function when clicked.</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JavaScript functions modify the text in a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based on the button clicked. For example, clicking the "Bold" button will make the selected text bold, clicking the "Italic" button will make the selected text italicized, and so on.</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Below the &lt;div&gt; element, there is a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with class editor that displays the text content.</a:t>
            </a:r>
          </a:p>
          <a:p>
            <a:pPr marL="342900" marR="0" lvl="0" indent="-342900" algn="just" defTabSz="914400" rtl="0" eaLnBrk="0" fontAlgn="base" latinLnBrk="0" hangingPunct="0">
              <a:lnSpc>
                <a:spcPct val="100000"/>
              </a:lnSpc>
              <a:spcBef>
                <a:spcPts val="600"/>
              </a:spcBef>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JavaScript functions modify the text content of the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by setting its value attribute.</a:t>
            </a:r>
          </a:p>
          <a:p>
            <a:pPr marL="0" marR="0" lvl="0" indent="0" algn="just" defTabSz="914400" rtl="0" eaLnBrk="0" fontAlgn="base" latinLnBrk="0" hangingPunct="0">
              <a:lnSpc>
                <a:spcPct val="100000"/>
              </a:lnSpc>
              <a:spcBef>
                <a:spcPts val="600"/>
              </a:spcBef>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rPr>
              <a:t>Summary– Calculator</a:t>
            </a:r>
          </a:p>
        </p:txBody>
      </p:sp>
      <p:sp>
        <p:nvSpPr>
          <p:cNvPr id="2" name="TextBox 1">
            <a:extLst>
              <a:ext uri="{FF2B5EF4-FFF2-40B4-BE49-F238E27FC236}">
                <a16:creationId xmlns:a16="http://schemas.microsoft.com/office/drawing/2014/main" id="{AB4183F1-1E03-F949-7E1E-CC016C76C05A}"/>
              </a:ext>
            </a:extLst>
          </p:cNvPr>
          <p:cNvSpPr txBox="1"/>
          <p:nvPr/>
        </p:nvSpPr>
        <p:spPr>
          <a:xfrm>
            <a:off x="381483" y="555721"/>
            <a:ext cx="8441047" cy="2539157"/>
          </a:xfrm>
          <a:prstGeom prst="rect">
            <a:avLst/>
          </a:prstGeom>
          <a:noFill/>
        </p:spPr>
        <p:txBody>
          <a:bodyPr wrap="square" rtlCol="0">
            <a:spAutoFit/>
          </a:bodyPr>
          <a:lstStyle/>
          <a:p>
            <a:pPr algn="l"/>
            <a:r>
              <a:rPr lang="en-US" b="0" i="0" dirty="0">
                <a:solidFill>
                  <a:schemeClr val="bg2"/>
                </a:solidFill>
                <a:effectLst/>
                <a:latin typeface="Times New Roman" panose="02020603050405020304" pitchFamily="18" charset="0"/>
                <a:cs typeface="Times New Roman" panose="02020603050405020304" pitchFamily="18" charset="0"/>
              </a:rPr>
              <a:t>A calculator created with HTML code typically consists of a user interface that includes a set of buttons and an output display. The buttons represent the various mathematical operations such as addition, subtraction, multiplication, and division, as well as buttons for numerical input and for clearing the display. The output display is where the user can see the results of their calculations.</a:t>
            </a:r>
          </a:p>
          <a:p>
            <a:pPr algn="l"/>
            <a:r>
              <a:rPr lang="en-US" b="0" i="0" dirty="0">
                <a:solidFill>
                  <a:schemeClr val="bg2"/>
                </a:solidFill>
                <a:effectLst/>
                <a:latin typeface="Times New Roman" panose="02020603050405020304" pitchFamily="18" charset="0"/>
                <a:cs typeface="Times New Roman" panose="02020603050405020304" pitchFamily="18" charset="0"/>
              </a:rPr>
              <a:t>When a user clicks on a button, the corresponding action is triggered and the input is processed, which may involve a combination of HTML, CSS, and JavaScript code. The calculator's functionality may also be enhanced with additional features, such as the ability to perform more complex mathematical operations or to store previous calculations for later use.</a:t>
            </a:r>
          </a:p>
          <a:p>
            <a:pPr algn="l"/>
            <a:r>
              <a:rPr lang="en-US" b="0" i="0" dirty="0">
                <a:solidFill>
                  <a:schemeClr val="bg2"/>
                </a:solidFill>
                <a:effectLst/>
                <a:latin typeface="Times New Roman" panose="02020603050405020304" pitchFamily="18" charset="0"/>
                <a:cs typeface="Times New Roman" panose="02020603050405020304" pitchFamily="18" charset="0"/>
              </a:rPr>
              <a:t>Overall, a calculator created with HTML code provides a convenient and user-friendly way for people to perform basic arithmetic operations, making it a useful tool for both personal and professional use.</a:t>
            </a:r>
          </a:p>
          <a:p>
            <a:pPr algn="just">
              <a:spcBef>
                <a:spcPts val="600"/>
              </a:spcBef>
              <a:spcAft>
                <a:spcPts val="600"/>
              </a:spcAft>
            </a:pPr>
            <a:endParaRPr lang="en-IN"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3" name="Google Shape;1858;g2139e008f02_0_0">
            <a:extLst>
              <a:ext uri="{FF2B5EF4-FFF2-40B4-BE49-F238E27FC236}">
                <a16:creationId xmlns:a16="http://schemas.microsoft.com/office/drawing/2014/main" id="{98E727C6-4147-9CC4-F27B-C14779D02CF4}"/>
              </a:ext>
            </a:extLst>
          </p:cNvPr>
          <p:cNvSpPr txBox="1"/>
          <p:nvPr/>
        </p:nvSpPr>
        <p:spPr>
          <a:xfrm>
            <a:off x="381484" y="2727995"/>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0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endParaRPr>
          </a:p>
        </p:txBody>
      </p:sp>
      <p:sp>
        <p:nvSpPr>
          <p:cNvPr id="4" name="TextBox 3">
            <a:extLst>
              <a:ext uri="{FF2B5EF4-FFF2-40B4-BE49-F238E27FC236}">
                <a16:creationId xmlns:a16="http://schemas.microsoft.com/office/drawing/2014/main" id="{F58879F6-9883-2B0F-359D-2499EC7AA0E0}"/>
              </a:ext>
            </a:extLst>
          </p:cNvPr>
          <p:cNvSpPr txBox="1"/>
          <p:nvPr/>
        </p:nvSpPr>
        <p:spPr>
          <a:xfrm>
            <a:off x="2141415" y="3165231"/>
            <a:ext cx="184731" cy="307777"/>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90534093-E60E-2E7D-801B-A5A84E2E3D6F}"/>
              </a:ext>
            </a:extLst>
          </p:cNvPr>
          <p:cNvSpPr txBox="1"/>
          <p:nvPr/>
        </p:nvSpPr>
        <p:spPr>
          <a:xfrm>
            <a:off x="504243" y="2565067"/>
            <a:ext cx="8135513" cy="307777"/>
          </a:xfrm>
          <a:prstGeom prst="rect">
            <a:avLst/>
          </a:prstGeom>
          <a:noFill/>
        </p:spPr>
        <p:txBody>
          <a:bodyPr wrap="square">
            <a:spAutoFit/>
          </a:bodyPr>
          <a:lstStyle/>
          <a:p>
            <a:pPr algn="just">
              <a:spcBef>
                <a:spcPts val="600"/>
              </a:spcBef>
              <a:spcAft>
                <a:spcPts val="600"/>
              </a:spcAft>
            </a:pPr>
            <a:endParaRPr lang="en-IN" dirty="0">
              <a:latin typeface="Times New Roman" panose="02020603050405020304" pitchFamily="18" charset="0"/>
              <a:ea typeface="EB Garamon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91207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91C1-926A-BD30-1132-73F4419CEA0E}"/>
              </a:ext>
            </a:extLst>
          </p:cNvPr>
          <p:cNvSpPr>
            <a:spLocks noGrp="1"/>
          </p:cNvSpPr>
          <p:nvPr>
            <p:ph type="title"/>
          </p:nvPr>
        </p:nvSpPr>
        <p:spPr/>
        <p:txBody>
          <a:bodyPr>
            <a:normAutofit fontScale="90000"/>
          </a:bodyPr>
          <a:lstStyle/>
          <a:p>
            <a:r>
              <a:rPr lang="en-US" sz="22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rPr>
              <a:t>Summary– Text Editor</a:t>
            </a:r>
            <a:br>
              <a:rPr lang="en-US" sz="18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rPr>
            </a:br>
            <a:endParaRPr lang="en-IN" dirty="0"/>
          </a:p>
        </p:txBody>
      </p:sp>
      <p:sp>
        <p:nvSpPr>
          <p:cNvPr id="3" name="Text Placeholder 2">
            <a:extLst>
              <a:ext uri="{FF2B5EF4-FFF2-40B4-BE49-F238E27FC236}">
                <a16:creationId xmlns:a16="http://schemas.microsoft.com/office/drawing/2014/main" id="{88553223-463C-2CD3-D849-5485ACC954F8}"/>
              </a:ext>
            </a:extLst>
          </p:cNvPr>
          <p:cNvSpPr>
            <a:spLocks noGrp="1"/>
          </p:cNvSpPr>
          <p:nvPr>
            <p:ph type="body" idx="1"/>
          </p:nvPr>
        </p:nvSpPr>
        <p:spPr>
          <a:xfrm>
            <a:off x="135731" y="782881"/>
            <a:ext cx="8529638" cy="3346207"/>
          </a:xfrm>
        </p:spPr>
        <p:txBody>
          <a:bodyPr>
            <a:normAutofit/>
          </a:bodyPr>
          <a:lstStyle/>
          <a:p>
            <a:pPr algn="l"/>
            <a:r>
              <a:rPr lang="en-US" b="0" i="0" dirty="0">
                <a:solidFill>
                  <a:schemeClr val="bg2"/>
                </a:solidFill>
                <a:effectLst/>
                <a:latin typeface="Times New Roman" panose="02020603050405020304" pitchFamily="18" charset="0"/>
                <a:cs typeface="Times New Roman" panose="02020603050405020304" pitchFamily="18" charset="0"/>
              </a:rPr>
              <a:t>A text editor created with HTML code is typically a user interface that provides tools and features for creating and editing text-based documents. This can include basic formatting options such as font style, size, and color, as well as more advanced features such as spell-checking, syntax highlighting, and version control.</a:t>
            </a:r>
          </a:p>
          <a:p>
            <a:pPr algn="l"/>
            <a:r>
              <a:rPr lang="en-US" b="0" i="0" dirty="0">
                <a:solidFill>
                  <a:schemeClr val="bg2"/>
                </a:solidFill>
                <a:effectLst/>
                <a:latin typeface="Times New Roman" panose="02020603050405020304" pitchFamily="18" charset="0"/>
                <a:cs typeface="Times New Roman" panose="02020603050405020304" pitchFamily="18" charset="0"/>
              </a:rPr>
              <a:t>The user interface for a text editor typically consists of a toolbar containing various buttons and dropdown menus, as well as an editable text area where users can type or paste in their content. The HTML code for a text editor may also include JavaScript and CSS to enhance the functionality and appearance of the editor.</a:t>
            </a:r>
          </a:p>
          <a:p>
            <a:pPr algn="l"/>
            <a:r>
              <a:rPr lang="en-US" b="0" i="0" dirty="0">
                <a:solidFill>
                  <a:schemeClr val="bg2"/>
                </a:solidFill>
                <a:effectLst/>
                <a:latin typeface="Times New Roman" panose="02020603050405020304" pitchFamily="18" charset="0"/>
                <a:cs typeface="Times New Roman" panose="02020603050405020304" pitchFamily="18" charset="0"/>
              </a:rPr>
              <a:t>A text editor created with HTML code can be used for a variety of purposes, such as writing articles, reports, or code, and can be customized to suit the needs of the user. Some text editors may also integrate with other tools and services, such as online storage or collaborative editing features.</a:t>
            </a:r>
          </a:p>
          <a:p>
            <a:pPr algn="l"/>
            <a:r>
              <a:rPr lang="en-US" b="0" i="0" dirty="0">
                <a:solidFill>
                  <a:schemeClr val="bg2"/>
                </a:solidFill>
                <a:effectLst/>
                <a:latin typeface="Times New Roman" panose="02020603050405020304" pitchFamily="18" charset="0"/>
                <a:cs typeface="Times New Roman" panose="02020603050405020304" pitchFamily="18" charset="0"/>
              </a:rPr>
              <a:t>Overall, a text editor created with HTML code provides a versatile and customizable tool for creating and editing text-based documents, making it a valuable tool for both personal and professional use</a:t>
            </a:r>
            <a:r>
              <a:rPr lang="en-US" b="0" i="0" dirty="0">
                <a:solidFill>
                  <a:srgbClr val="D1D5DB"/>
                </a:solidFill>
                <a:effectLs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8950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9" name="Oval 8">
            <a:extLst>
              <a:ext uri="{FF2B5EF4-FFF2-40B4-BE49-F238E27FC236}">
                <a16:creationId xmlns:a16="http://schemas.microsoft.com/office/drawing/2014/main" id="{575A07B5-6F12-712F-7697-F02BA90A0A5E}"/>
              </a:ext>
            </a:extLst>
          </p:cNvPr>
          <p:cNvSpPr/>
          <p:nvPr/>
        </p:nvSpPr>
        <p:spPr>
          <a:xfrm>
            <a:off x="6679255" y="695559"/>
            <a:ext cx="1714800"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D70CB897-4423-C918-4033-20CA9E116663}"/>
              </a:ext>
            </a:extLst>
          </p:cNvPr>
          <p:cNvSpPr/>
          <p:nvPr/>
        </p:nvSpPr>
        <p:spPr>
          <a:xfrm>
            <a:off x="6769742" y="1922960"/>
            <a:ext cx="1714800"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BC3D76A2-865B-8611-2DE2-A593011C7521}"/>
              </a:ext>
            </a:extLst>
          </p:cNvPr>
          <p:cNvSpPr/>
          <p:nvPr/>
        </p:nvSpPr>
        <p:spPr>
          <a:xfrm>
            <a:off x="6602289" y="3199953"/>
            <a:ext cx="1714800"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065FC5D0-27B6-80E7-33C8-43F782678CE8}"/>
              </a:ext>
            </a:extLst>
          </p:cNvPr>
          <p:cNvSpPr/>
          <p:nvPr/>
        </p:nvSpPr>
        <p:spPr>
          <a:xfrm>
            <a:off x="5593548" y="3970154"/>
            <a:ext cx="1714800"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7F5CE322-BAA6-E8A0-E2FD-AD6C326DEE18}"/>
              </a:ext>
            </a:extLst>
          </p:cNvPr>
          <p:cNvSpPr/>
          <p:nvPr/>
        </p:nvSpPr>
        <p:spPr>
          <a:xfrm>
            <a:off x="1909140" y="3970154"/>
            <a:ext cx="1649921"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81489D8-9293-E2AB-ACE5-0660597A6D9C}"/>
              </a:ext>
            </a:extLst>
          </p:cNvPr>
          <p:cNvSpPr/>
          <p:nvPr/>
        </p:nvSpPr>
        <p:spPr>
          <a:xfrm>
            <a:off x="1043574" y="3151701"/>
            <a:ext cx="1525567"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864C8223-A468-99E9-BBD2-0AF5F27B21F5}"/>
              </a:ext>
            </a:extLst>
          </p:cNvPr>
          <p:cNvSpPr/>
          <p:nvPr/>
        </p:nvSpPr>
        <p:spPr>
          <a:xfrm>
            <a:off x="433090" y="1881267"/>
            <a:ext cx="1933048"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63B7A3B5-4C34-4188-8D83-3B0CC2991A2B}"/>
              </a:ext>
            </a:extLst>
          </p:cNvPr>
          <p:cNvSpPr/>
          <p:nvPr/>
        </p:nvSpPr>
        <p:spPr>
          <a:xfrm>
            <a:off x="1333676" y="692006"/>
            <a:ext cx="1235466" cy="9144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Times New Roman" panose="02020603050405020304" pitchFamily="18" charset="0"/>
                <a:ea typeface="EB Garamond"/>
                <a:cs typeface="Times New Roman" panose="02020603050405020304" pitchFamily="18" charset="0"/>
                <a:sym typeface="EB Garamond"/>
              </a:rPr>
              <a:t>Check-List</a:t>
            </a:r>
            <a:endParaRPr sz="1800" dirty="0">
              <a:solidFill>
                <a:schemeClr val="dk2"/>
              </a:solidFill>
              <a:latin typeface="Times New Roman" panose="02020603050405020304" pitchFamily="18" charset="0"/>
              <a:ea typeface="EB Garamond"/>
              <a:cs typeface="Times New Roman" panose="02020603050405020304" pitchFamily="18" charset="0"/>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Setup Project for Calculator project</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main component with the outer structure of calculator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button component with on click handler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9" name="Google Shape;1869;g2139dc51b5f_0_1833"/>
          <p:cNvSpPr txBox="1">
            <a:spLocks noGrp="1"/>
          </p:cNvSpPr>
          <p:nvPr>
            <p:ph type="body" idx="5"/>
          </p:nvPr>
        </p:nvSpPr>
        <p:spPr>
          <a:xfrm>
            <a:off x="1735015" y="4258551"/>
            <a:ext cx="177803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a:t>
            </a:r>
          </a:p>
          <a:p>
            <a:pPr marL="0" lvl="0" indent="0" algn="r" rtl="0">
              <a:spcBef>
                <a:spcPts val="0"/>
              </a:spcBef>
              <a:spcAft>
                <a:spcPts val="0"/>
              </a:spcAft>
            </a:pPr>
            <a:r>
              <a:rPr lang="en-US" sz="1000" b="0" dirty="0">
                <a:latin typeface="Times New Roman" panose="02020603050405020304" pitchFamily="18" charset="0"/>
                <a:ea typeface="EB Garamond"/>
                <a:cs typeface="Times New Roman" panose="02020603050405020304" pitchFamily="18" charset="0"/>
                <a:sym typeface="EB Garamond"/>
              </a:rPr>
              <a:t>` </a:t>
            </a:r>
            <a:r>
              <a:rPr lang="en-US" sz="1000" b="0" dirty="0" err="1">
                <a:latin typeface="Times New Roman" panose="02020603050405020304" pitchFamily="18" charset="0"/>
                <a:ea typeface="EB Garamond"/>
                <a:cs typeface="Times New Roman" panose="02020603050405020304" pitchFamily="18" charset="0"/>
                <a:sym typeface="EB Garamond"/>
              </a:rPr>
              <a:t>evaluateExpresion</a:t>
            </a:r>
            <a:r>
              <a:rPr lang="en-US" sz="1000" b="0" dirty="0">
                <a:latin typeface="Times New Roman" panose="02020603050405020304" pitchFamily="18" charset="0"/>
                <a:ea typeface="EB Garamond"/>
                <a:cs typeface="Times New Roman" panose="02020603050405020304" pitchFamily="18" charset="0"/>
                <a:sym typeface="EB Garamond"/>
              </a:rPr>
              <a:t>` function to evaluate value</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171450" lvl="0" indent="-171450" algn="ct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Setup basic structure of text-editor project</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main component with all feature buttons</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a:t>
            </a:r>
            <a:r>
              <a:rPr lang="en-US" sz="1000" b="0" dirty="0" err="1">
                <a:latin typeface="Times New Roman" panose="02020603050405020304" pitchFamily="18" charset="0"/>
                <a:ea typeface="EB Garamond"/>
                <a:cs typeface="Times New Roman" panose="02020603050405020304" pitchFamily="18" charset="0"/>
                <a:sym typeface="EB Garamond"/>
              </a:rPr>
              <a:t>json</a:t>
            </a:r>
            <a:r>
              <a:rPr lang="en-US" sz="1000" b="0" dirty="0">
                <a:latin typeface="Times New Roman" panose="02020603050405020304" pitchFamily="18" charset="0"/>
                <a:ea typeface="EB Garamond"/>
                <a:cs typeface="Times New Roman" panose="02020603050405020304" pitchFamily="18" charset="0"/>
                <a:sym typeface="EB Garamond"/>
              </a:rPr>
              <a:t> object to store data for text editor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Push both code to </a:t>
            </a:r>
            <a:r>
              <a:rPr lang="en-US" sz="1000" b="0" dirty="0" err="1">
                <a:latin typeface="Times New Roman" panose="02020603050405020304" pitchFamily="18" charset="0"/>
                <a:ea typeface="EB Garamond"/>
                <a:cs typeface="Times New Roman" panose="02020603050405020304" pitchFamily="18" charset="0"/>
                <a:sym typeface="EB Garamond"/>
              </a:rPr>
              <a:t>github</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4" name="Google Shape;1874;g2139dc51b5f_0_1833"/>
          <p:cNvSpPr txBox="1"/>
          <p:nvPr/>
        </p:nvSpPr>
        <p:spPr>
          <a:xfrm>
            <a:off x="193299" y="125175"/>
            <a:ext cx="418331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Times New Roman" panose="02020603050405020304" pitchFamily="18" charset="0"/>
                <a:ea typeface="EB Garamond"/>
                <a:cs typeface="Times New Roman" panose="02020603050405020304" pitchFamily="18" charset="0"/>
                <a:sym typeface="EB Garamond"/>
              </a:rPr>
              <a:t>Assessment Parameter</a:t>
            </a:r>
            <a:endParaRPr sz="2400" b="1"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917391" y="2149578"/>
            <a:ext cx="2975778" cy="523180"/>
          </a:xfrm>
          <a:prstGeom prst="rect">
            <a:avLst/>
          </a:prstGeom>
          <a:noFill/>
          <a:ln>
            <a:noFill/>
          </a:ln>
        </p:spPr>
        <p:txBody>
          <a:bodyPr spcFirstLastPara="1" wrap="square" lIns="91425" tIns="45700" rIns="91425" bIns="45700" anchor="ctr" anchorCtr="0">
            <a:spAutoFit/>
          </a:bodyPr>
          <a:lstStyle/>
          <a:p>
            <a:pPr marL="285750" lvl="0" indent="-285750" algn="ctr" rtl="0">
              <a:lnSpc>
                <a:spcPct val="100000"/>
              </a:lnSpc>
              <a:spcBef>
                <a:spcPts val="0"/>
              </a:spcBef>
              <a:spcAft>
                <a:spcPts val="0"/>
              </a:spcAft>
              <a:buClr>
                <a:srgbClr val="BD8738"/>
              </a:buClr>
              <a:buSzPts val="2000"/>
              <a:buFont typeface="Arial" panose="020B0604020202020204" pitchFamily="34" charset="0"/>
              <a:buChar char="•"/>
            </a:pPr>
            <a:r>
              <a:rPr lang="en-IN" b="0" i="0" dirty="0">
                <a:solidFill>
                  <a:schemeClr val="tx2"/>
                </a:solidFill>
                <a:latin typeface="Times New Roman" panose="02020603050405020304" pitchFamily="18" charset="0"/>
                <a:ea typeface="EB Garamond" panose="00000500000000000000" pitchFamily="2" charset="0"/>
                <a:cs typeface="Times New Roman" panose="02020603050405020304" pitchFamily="18" charset="0"/>
                <a:sym typeface="EB Garamond SemiBold"/>
              </a:rPr>
              <a:t>https://github.com/vishnuprasad263/TASK_2_NM</a:t>
            </a:r>
            <a:endParaRPr b="0" i="0" dirty="0">
              <a:solidFill>
                <a:schemeClr val="tx2"/>
              </a:solidFill>
              <a:latin typeface="Times New Roman" panose="02020603050405020304" pitchFamily="18" charset="0"/>
              <a:ea typeface="EB Garamond" panose="00000500000000000000" pitchFamily="2" charset="0"/>
              <a:cs typeface="Times New Roman" panose="02020603050405020304" pitchFamily="18" charset="0"/>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1162</Words>
  <Application>Microsoft Office PowerPoint</Application>
  <PresentationFormat>On-screen Show (16:9)</PresentationFormat>
  <Paragraphs>60</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EB Garamond Medium</vt:lpstr>
      <vt:lpstr>Arial</vt:lpstr>
      <vt:lpstr>Calibri</vt:lpstr>
      <vt:lpstr>"EB Garamond"</vt:lpstr>
      <vt:lpstr>Wingdings</vt:lpstr>
      <vt:lpstr>Public Sans</vt:lpstr>
      <vt:lpstr>Arial</vt:lpstr>
      <vt:lpstr>Noto Sans Symbols</vt:lpstr>
      <vt:lpstr>Times New Roman</vt:lpstr>
      <vt:lpstr>Simple Light</vt:lpstr>
      <vt:lpstr>PowerPoint Presentation</vt:lpstr>
      <vt:lpstr>Simple Calc</vt:lpstr>
      <vt:lpstr>PowerPoint Presentation</vt:lpstr>
      <vt:lpstr>PowerPoint Presentation</vt:lpstr>
      <vt:lpstr>PowerPoint Presentation</vt:lpstr>
      <vt:lpstr>Summary– Text Editor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vishnu prasad</cp:lastModifiedBy>
  <cp:revision>7</cp:revision>
  <dcterms:created xsi:type="dcterms:W3CDTF">2020-08-13T11:21:46Z</dcterms:created>
  <dcterms:modified xsi:type="dcterms:W3CDTF">2023-03-26T15:30:19Z</dcterms:modified>
</cp:coreProperties>
</file>